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1572" y="1321806"/>
            <a:ext cx="48338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25">
                <a:solidFill>
                  <a:srgbClr val="000000"/>
                </a:solidFill>
                <a:latin typeface="JPDWVU+Cambria Math"/>
                <a:cs typeface="JPDWVU+Cambria Math"/>
              </a:rPr>
              <a:t>푛푉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65857" y="1321806"/>
            <a:ext cx="602726" cy="4627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5</a:t>
            </a:r>
            <a:r>
              <a:rPr sz="1400" spc="11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푉</a:t>
            </a:r>
          </a:p>
          <a:p>
            <a:pPr marL="22593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93596" y="1407617"/>
            <a:ext cx="3392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퐿푝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462014"/>
            <a:ext cx="67758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푉</a:t>
            </a:r>
            <a:r>
              <a:rPr sz="1400" spc="1002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440433" y="1462014"/>
            <a:ext cx="94397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→</a:t>
            </a:r>
            <a:r>
              <a:rPr sz="1400" spc="79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240</a:t>
            </a:r>
            <a:r>
              <a:rPr sz="1400" spc="75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27887" y="1547826"/>
            <a:ext cx="3208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퐿푠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80644" y="1608801"/>
            <a:ext cx="1516911" cy="841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98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√3</a:t>
            </a:r>
          </a:p>
          <a:p>
            <a:pPr marL="0" marR="0">
              <a:lnSpc>
                <a:spcPts val="1645"/>
              </a:lnSpc>
              <a:spcBef>
                <a:spcPts val="103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∴</a:t>
            </a:r>
            <a:r>
              <a:rPr sz="1400" spc="392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 spc="-191">
                <a:solidFill>
                  <a:srgbClr val="000000"/>
                </a:solidFill>
                <a:latin typeface="JPDWVU+Cambria Math"/>
                <a:cs typeface="JPDWVU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JPDWVU+Cambria Math"/>
                <a:cs typeface="JPDWVU+Cambria Math"/>
              </a:rPr>
              <a:t>퐿푝</a:t>
            </a:r>
            <a:r>
              <a:rPr sz="1500" spc="138" baseline="-20571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83.14 푉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250058" y="1608801"/>
            <a:ext cx="482779" cy="482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√3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341229"/>
            <a:ext cx="7302956" cy="69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 Because the load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balanced, each transformer equally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shares the total load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</a:p>
          <a:p>
            <a:pPr marL="0" marR="0">
              <a:lnSpc>
                <a:spcPts val="1554"/>
              </a:lnSpc>
              <a:spcBef>
                <a:spcPts val="24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 are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losses (assuming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ideal transformers), the kVA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rating of each transformer is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4704" y="2794457"/>
            <a:ext cx="286008" cy="321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49" baseline="25499">
                <a:solidFill>
                  <a:srgbClr val="000000"/>
                </a:solidFill>
                <a:latin typeface="JPDWVU+Cambria Math"/>
                <a:cs typeface="JPDWVU+Cambria Math"/>
              </a:rPr>
              <a:t>ꢀ</a:t>
            </a:r>
            <a:r>
              <a:rPr sz="800">
                <a:solidFill>
                  <a:srgbClr val="000000"/>
                </a:solidFill>
                <a:latin typeface="JPDWVU+Cambria Math"/>
                <a:cs typeface="JPDWVU+Cambria Math"/>
              </a:rPr>
              <a:t>푇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85216" y="2850378"/>
            <a:ext cx="151643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푆</a:t>
            </a:r>
            <a:r>
              <a:rPr sz="1400" spc="11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1561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73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14 kVA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46708" y="29895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ꢁ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3113897"/>
            <a:ext cx="19554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from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3312150"/>
            <a:ext cx="15010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푉</a:t>
            </a:r>
            <a:r>
              <a:rPr sz="1400" spc="114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푉</a:t>
            </a:r>
            <a:r>
              <a:rPr sz="1400" spc="1011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240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27887" y="3397961"/>
            <a:ext cx="33928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퐿푝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05204" y="3397961"/>
            <a:ext cx="3208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퐿푠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8524" y="3559886"/>
            <a:ext cx="325733" cy="321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-67" baseline="25499">
                <a:solidFill>
                  <a:srgbClr val="000000"/>
                </a:solidFill>
                <a:latin typeface="JPDWVU+Cambria Math"/>
                <a:cs typeface="JPDWVU+Cambria Math"/>
              </a:rPr>
              <a:t>ꢂ</a:t>
            </a:r>
            <a:r>
              <a:rPr sz="800">
                <a:solidFill>
                  <a:srgbClr val="000000"/>
                </a:solidFill>
                <a:latin typeface="JPDWVU+Cambria Math"/>
                <a:cs typeface="JPDWVU+Cambria Math"/>
              </a:rPr>
              <a:t>ꢃꢄ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48053" y="3570554"/>
            <a:ext cx="40662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ꢅ9ꢅ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626475"/>
            <a:ext cx="64710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퐼</a:t>
            </a:r>
            <a:r>
              <a:rPr sz="1400" spc="110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27124" y="3626475"/>
            <a:ext cx="39990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714754" y="3626475"/>
            <a:ext cx="103379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58.34</a:t>
            </a:r>
            <a:r>
              <a:rPr sz="1400" spc="10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퐴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97408" y="3712286"/>
            <a:ext cx="32088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퐿푠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95476" y="3765143"/>
            <a:ext cx="347509" cy="34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√ꢁ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478533" y="3765143"/>
            <a:ext cx="347509" cy="348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JPDWVU+Cambria Math"/>
                <a:cs typeface="JPDWVU+Cambria Math"/>
              </a:rPr>
              <a:t>√ꢁ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41019" y="3899271"/>
            <a:ext cx="227062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푆</a:t>
            </a:r>
            <a:r>
              <a:rPr sz="1400" spc="102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240×58.34</a:t>
            </a:r>
            <a:r>
              <a:rPr sz="1400" spc="6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14 푘푉퐴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4112498"/>
            <a:ext cx="334220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you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 secondary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 ∆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696190"/>
            <a:ext cx="7455236" cy="128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H.W.12:</a:t>
            </a:r>
            <a:r>
              <a:rPr sz="1400" b="1" spc="1018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down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625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kV,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plant</a:t>
            </a:r>
            <a:r>
              <a:rPr sz="1400" spc="2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operating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12.5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kV.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plant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40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MW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lagging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factor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85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percent.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Find: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drawn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plant,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ratio,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side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transformer,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(d)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carried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transformer.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738606"/>
            <a:ext cx="516558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  <a:r>
              <a:rPr sz="1400" b="1" spc="10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2.1736 kA, (b)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0.02, (c) 43.47 A, (d) 15.69 MVA.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264640"/>
            <a:ext cx="272585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10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653794" y="6341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848866" y="6341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346070" y="63414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6490192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6829121"/>
            <a:ext cx="2131710" cy="1250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2">
                <a:solidFill>
                  <a:srgbClr val="000000"/>
                </a:solidFill>
                <a:latin typeface="JPDWVU+Cambria Math"/>
                <a:cs typeface="JPDWVU+Cambria Math"/>
              </a:rPr>
              <a:t>퐼</a:t>
            </a:r>
            <a:r>
              <a:rPr sz="1500" baseline="-20923">
                <a:solidFill>
                  <a:srgbClr val="000000"/>
                </a:solidFill>
                <a:latin typeface="JPDWVU+Cambria Math"/>
                <a:cs typeface="JPDWVU+Cambria Math"/>
              </a:rPr>
              <a:t>ꢆ</a:t>
            </a:r>
            <a:r>
              <a:rPr sz="1500" spc="122" baseline="-20923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400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0.4654∠−70.25</a:t>
            </a:r>
            <a:r>
              <a:rPr sz="1500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500" spc="33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  <a:p>
            <a:pPr marL="0" marR="0">
              <a:lnSpc>
                <a:spcPts val="1645"/>
              </a:lnSpc>
              <a:spcBef>
                <a:spcPts val="958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JPDWVU+Cambria Math"/>
                <a:cs typeface="JPDWVU+Cambria Math"/>
              </a:rPr>
              <a:t>퐼</a:t>
            </a:r>
            <a:r>
              <a:rPr sz="1500" baseline="-20923">
                <a:solidFill>
                  <a:srgbClr val="000000"/>
                </a:solidFill>
                <a:latin typeface="JPDWVU+Cambria Math"/>
                <a:cs typeface="JPDWVU+Cambria Math"/>
              </a:rPr>
              <a:t>ꢅ</a:t>
            </a:r>
            <a:r>
              <a:rPr sz="1500" spc="122" baseline="-20923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0.2114∠−75.75</a:t>
            </a:r>
            <a:r>
              <a:rPr sz="1500" baseline="36857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500" spc="45" baseline="3685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  <a:p>
            <a:pPr marL="0" marR="0">
              <a:lnSpc>
                <a:spcPts val="1645"/>
              </a:lnSpc>
              <a:spcBef>
                <a:spcPts val="97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JPDWVU+Cambria Math"/>
                <a:cs typeface="JPDWVU+Cambria Math"/>
              </a:rPr>
              <a:t>퐼</a:t>
            </a:r>
            <a:r>
              <a:rPr sz="1500" baseline="-20945">
                <a:solidFill>
                  <a:srgbClr val="000000"/>
                </a:solidFill>
                <a:latin typeface="JPDWVU+Cambria Math"/>
                <a:cs typeface="JPDWVU+Cambria Math"/>
              </a:rPr>
              <a:t>ꢁ</a:t>
            </a:r>
            <a:r>
              <a:rPr sz="1500" spc="122" baseline="-20945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388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0.10ꢇ5∠17.15</a:t>
            </a:r>
            <a:r>
              <a:rPr sz="1500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500" spc="42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7950184"/>
            <a:ext cx="4548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8164145"/>
            <a:ext cx="2902854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6">
                <a:solidFill>
                  <a:srgbClr val="000000"/>
                </a:solidFill>
                <a:latin typeface="JPDWVU+Cambria Math"/>
                <a:cs typeface="JPDWVU+Cambria Math"/>
              </a:rPr>
              <a:t>푖</a:t>
            </a:r>
            <a:r>
              <a:rPr sz="1500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ꢆ</a:t>
            </a:r>
            <a:r>
              <a:rPr sz="1500" spc="122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75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0.4654</a:t>
            </a:r>
            <a:r>
              <a:rPr sz="1400" spc="-92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cꢈs(12휋푡−70.25</a:t>
            </a:r>
            <a:r>
              <a:rPr sz="1500" spc="61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)</a:t>
            </a:r>
            <a:r>
              <a:rPr sz="1400" spc="226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8531810"/>
            <a:ext cx="2951927" cy="882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푖</a:t>
            </a:r>
            <a:r>
              <a:rPr sz="1500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ꢅ</a:t>
            </a:r>
            <a:r>
              <a:rPr sz="1500" spc="110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0.2114</a:t>
            </a:r>
            <a:r>
              <a:rPr sz="1400" spc="-8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cꢈs(12휋푡−75.75</a:t>
            </a:r>
            <a:r>
              <a:rPr sz="1500" spc="61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)</a:t>
            </a:r>
            <a:r>
              <a:rPr sz="1400" spc="-85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  <a:p>
            <a:pPr marL="0" marR="0">
              <a:lnSpc>
                <a:spcPts val="1645"/>
              </a:lnSpc>
              <a:spcBef>
                <a:spcPts val="95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푖</a:t>
            </a:r>
            <a:r>
              <a:rPr sz="1500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ꢁ</a:t>
            </a:r>
            <a:r>
              <a:rPr sz="1500" spc="110" baseline="-20809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=</a:t>
            </a:r>
            <a:r>
              <a:rPr sz="1400" spc="8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0.10ꢇ5</a:t>
            </a:r>
            <a:r>
              <a:rPr sz="1400" spc="-8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cꢈs(12휋푡</a:t>
            </a:r>
            <a:r>
              <a:rPr sz="1400" spc="28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17.15</a:t>
            </a:r>
            <a:r>
              <a:rPr sz="1500" spc="61" baseline="36856">
                <a:solidFill>
                  <a:srgbClr val="000000"/>
                </a:solidFill>
                <a:latin typeface="JPDWVU+Cambria Math"/>
                <a:cs typeface="JPDWVU+Cambria Math"/>
              </a:rPr>
              <a:t>o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)</a:t>
            </a:r>
            <a:r>
              <a:rPr sz="1400" spc="-97">
                <a:solidFill>
                  <a:srgbClr val="000000"/>
                </a:solidFill>
                <a:latin typeface="JPDWVU+Cambria Math"/>
                <a:cs typeface="JPDWVU+Cambria Math"/>
              </a:rPr>
              <a:t> </a:t>
            </a:r>
            <a:r>
              <a:rPr sz="1400">
                <a:solidFill>
                  <a:srgbClr val="000000"/>
                </a:solidFill>
                <a:latin typeface="JPDWVU+Cambria Math"/>
                <a:cs typeface="JPDWVU+Cambria Math"/>
              </a:rPr>
              <a:t>A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26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465955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H.W.(35):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5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output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twice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input voltage.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42981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3998" y="2642981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853293"/>
            <a:ext cx="3947012" cy="1081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H.W.(36):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capacitor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b="1" i="1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cause</a:t>
            </a:r>
            <a:r>
              <a:rPr sz="1400" spc="2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63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24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∠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°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purelyresistive,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</a:p>
          <a:p>
            <a:pPr marL="0" marR="0">
              <a:lnSpc>
                <a:spcPts val="1568"/>
              </a:lnSpc>
              <a:spcBef>
                <a:spcPts val="3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=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 Hz.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3678158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770866"/>
            <a:ext cx="2803076" cy="1293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H.W.(37):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5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5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</a:t>
            </a:r>
            <a:r>
              <a:rPr sz="14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primary,</a:t>
            </a:r>
            <a:r>
              <a:rPr sz="1400" spc="6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resultant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993501"/>
            <a:ext cx="2659357" cy="486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[Answer:V</a:t>
            </a:r>
            <a:r>
              <a:rPr sz="1350" b="1" baseline="-14571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3.12</a:t>
            </a:r>
            <a:r>
              <a:rPr sz="1400" spc="-18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38.66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</a:t>
            </a:r>
            <a:r>
              <a:rPr sz="1400" b="1" spc="-15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212824"/>
            <a:ext cx="36193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H.W.(38):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5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83002" y="6295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74086" y="6295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24607" y="6295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32936" y="629577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6417040"/>
            <a:ext cx="219223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6828520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7025249"/>
            <a:ext cx="1806135" cy="1113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350" b="1" spc="6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1.71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-160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V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350" b="1" spc="6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0.85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V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;</a:t>
            </a:r>
          </a:p>
          <a:p>
            <a:pPr marL="0" marR="0">
              <a:lnSpc>
                <a:spcPts val="164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1350" b="1" spc="54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1.54</a:t>
            </a:r>
            <a:r>
              <a:rPr sz="1400" spc="-1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166.3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A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;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sz="1350" b="1" spc="54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= 3.08</a:t>
            </a:r>
            <a:r>
              <a:rPr sz="1400" spc="-1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-13.7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° A]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7881985"/>
            <a:ext cx="24916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H.W.(39):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8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277491" y="79649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605151" y="7964931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086201"/>
            <a:ext cx="248750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69036" y="816914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97177" y="816914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8290417"/>
            <a:ext cx="110278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703421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65869"/>
            <a:ext cx="1944728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10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o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</a:p>
          <a:p>
            <a:pPr marL="0" marR="0">
              <a:lnSpc>
                <a:spcPts val="1554"/>
              </a:lnSpc>
              <a:spcBef>
                <a:spcPts val="124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928826"/>
            <a:ext cx="2228103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2.012</a:t>
            </a:r>
            <a:r>
              <a:rPr sz="1400" spc="-88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cos(4푡</a:t>
            </a:r>
            <a:r>
              <a:rPr sz="1400" spc="25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+ 68.52</a:t>
            </a:r>
            <a:r>
              <a:rPr sz="1500" spc="86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표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)</a:t>
            </a:r>
            <a:r>
              <a:rPr sz="1400" spc="226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624818"/>
            <a:ext cx="50452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10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V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i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 circuit of Fig.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3042" y="37016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144522" y="37016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850370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4157808"/>
            <a:ext cx="1611936" cy="765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91.12∠37.92</a:t>
            </a:r>
            <a:r>
              <a:rPr sz="1500" baseline="36857">
                <a:solidFill>
                  <a:srgbClr val="000000"/>
                </a:solidFill>
                <a:latin typeface="RAQQUV+Cambria Math"/>
                <a:cs typeface="RAQQUV+Cambria Math"/>
              </a:rPr>
              <a:t>ꢀ</a:t>
            </a:r>
            <a:r>
              <a:rPr sz="1500" spc="42" baseline="36857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V</a:t>
            </a:r>
            <a:r>
              <a:rPr sz="1800">
                <a:solidFill>
                  <a:srgbClr val="000000"/>
                </a:solidFill>
                <a:latin typeface="RAQQUV+Cambria Math"/>
                <a:cs typeface="RAQQUV+Cambria Math"/>
              </a:rPr>
              <a:t>,</a:t>
            </a:r>
          </a:p>
          <a:p>
            <a:pPr marL="0" marR="0">
              <a:lnSpc>
                <a:spcPts val="1645"/>
              </a:lnSpc>
              <a:spcBef>
                <a:spcPts val="7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22.78∠−142.1</a:t>
            </a:r>
            <a:r>
              <a:rPr sz="1500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ꢀ</a:t>
            </a:r>
            <a:r>
              <a:rPr sz="1500" spc="30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V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973556"/>
            <a:ext cx="50452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</a:t>
            </a:r>
            <a:r>
              <a:rPr sz="1400" b="1" spc="1035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:</a:t>
            </a:r>
            <a:r>
              <a:rPr sz="1400" b="1" spc="347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V</a:t>
            </a:r>
            <a:r>
              <a:rPr sz="14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&amp;</a:t>
            </a:r>
            <a:r>
              <a:rPr sz="1400" i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ideal transformer circuit of Fig.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733042" y="605040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44522" y="605040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199108"/>
            <a:ext cx="3209059" cy="715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  <a:p>
            <a:pPr marL="0" marR="0">
              <a:lnSpc>
                <a:spcPts val="187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138.82∠28.65</a:t>
            </a:r>
            <a:r>
              <a:rPr sz="1500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ꢀ</a:t>
            </a:r>
            <a:r>
              <a:rPr sz="1500" spc="30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V</a:t>
            </a:r>
            <a:r>
              <a:rPr sz="1800">
                <a:solidFill>
                  <a:srgbClr val="000000"/>
                </a:solidFill>
                <a:latin typeface="RAQQUV+Cambria Math"/>
                <a:cs typeface="RAQQUV+Cambria Math"/>
              </a:rPr>
              <a:t>,</a:t>
            </a:r>
            <a:r>
              <a:rPr sz="1800" spc="338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208.2∠−151.4</a:t>
            </a:r>
            <a:r>
              <a:rPr sz="1500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ꢀ</a:t>
            </a:r>
            <a:r>
              <a:rPr sz="1500" spc="42" baseline="36856">
                <a:solidFill>
                  <a:srgbClr val="000000"/>
                </a:solidFill>
                <a:latin typeface="RAQQUV+Cambria Math"/>
                <a:cs typeface="RAQQUV+Cambria Math"/>
              </a:rPr>
              <a:t> </a:t>
            </a:r>
            <a:r>
              <a:rPr sz="1400">
                <a:solidFill>
                  <a:srgbClr val="000000"/>
                </a:solidFill>
                <a:latin typeface="RAQQUV+Cambria Math"/>
                <a:cs typeface="RAQQUV+Cambria Math"/>
              </a:rPr>
              <a:t>V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27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7355706" cy="940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7) CONDUCTIVELY COUPLED EQUIVALENT CIRCUITS</a:t>
            </a:r>
          </a:p>
          <a:p>
            <a:pPr marL="0" marR="0">
              <a:lnSpc>
                <a:spcPts val="1554"/>
              </a:lnSpc>
              <a:spcBef>
                <a:spcPts val="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analysis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 a mutually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 circuit with a conductively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circuit. For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Fig.9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mesh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 equations are,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003034"/>
            <a:ext cx="2485235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(</a:t>
            </a:r>
            <a:r>
              <a:rPr sz="1400" spc="1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578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  <a:r>
              <a:rPr sz="1400" spc="289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)퐼</a:t>
            </a:r>
            <a:r>
              <a:rPr sz="1400" spc="509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− </a:t>
            </a:r>
            <a:r>
              <a:rPr sz="1400" spc="14">
                <a:solidFill>
                  <a:srgbClr val="000000"/>
                </a:solidFill>
                <a:latin typeface="RTLMJP+Cambria Math"/>
                <a:cs typeface="RTLMJP+Cambria Math"/>
              </a:rPr>
              <a:t>푗휔푀퐼</a:t>
            </a:r>
            <a:r>
              <a:rPr sz="1400" spc="611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96558" y="2019665"/>
            <a:ext cx="756099" cy="67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…(27)</a:t>
            </a:r>
          </a:p>
          <a:p>
            <a:pPr marL="12191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…(28)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60780" y="2094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6425" y="2094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3689" y="2094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82063" y="2094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682875" y="2094941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211822"/>
            <a:ext cx="2713798" cy="468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10">
                <a:solidFill>
                  <a:srgbClr val="000000"/>
                </a:solidFill>
                <a:latin typeface="RTLMJP+Cambria Math"/>
                <a:cs typeface="RTLMJP+Cambria Math"/>
              </a:rPr>
              <a:t>−푗휔푀퐼</a:t>
            </a:r>
            <a:r>
              <a:rPr sz="1400" spc="519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 (</a:t>
            </a:r>
            <a:r>
              <a:rPr sz="1400" spc="1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60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31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  <a:r>
              <a:rPr sz="1400" spc="328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)퐼</a:t>
            </a:r>
            <a:r>
              <a:rPr sz="1400" spc="617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  <a:p>
            <a:pPr marL="2286634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74724" y="23037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592833" y="23037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11958" y="23037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23795" y="2303729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2434193"/>
            <a:ext cx="418245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Equ.s (27) &amp; (28) can be written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matrix form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02102" y="2615682"/>
            <a:ext cx="96492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48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19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28695" y="2615682"/>
            <a:ext cx="1218436" cy="68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−푗휔푀</a:t>
            </a:r>
          </a:p>
          <a:p>
            <a:pPr marL="0" marR="0">
              <a:lnSpc>
                <a:spcPts val="1645"/>
              </a:lnSpc>
              <a:spcBef>
                <a:spcPts val="7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482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19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  <a:r>
              <a:rPr sz="1400" spc="1153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퐼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412869" y="2629398"/>
            <a:ext cx="403795" cy="506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퐼</a:t>
            </a:r>
            <a:r>
              <a:rPr sz="1500" baseline="-23999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21301" y="2629398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16402" y="2707589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300095" y="2722829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929504" y="2721305"/>
            <a:ext cx="301248" cy="527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500" spc="34" baseline="45333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ꢃ</a:t>
            </a:r>
          </a:p>
          <a:p>
            <a:pPr marL="0" marR="0">
              <a:lnSpc>
                <a:spcPts val="115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15235" y="2784706"/>
            <a:ext cx="21810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[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01616" y="2784706"/>
            <a:ext cx="282579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]</a:t>
            </a:r>
            <a:r>
              <a:rPr sz="900" spc="-5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79925" y="2784706"/>
            <a:ext cx="620437" cy="454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500" spc="46" baseline="-128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ꢃ</a:t>
            </a:r>
            <a:r>
              <a:rPr sz="900" spc="55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=</a:t>
            </a:r>
            <a:r>
              <a:rPr sz="900" spc="245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ꢂ</a:t>
            </a:r>
            <a:r>
              <a:rPr sz="2100" baseline="-90666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730119" y="2827518"/>
            <a:ext cx="74511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−푗휔푀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42995" y="2919426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26940" y="2934665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547239" y="3167370"/>
            <a:ext cx="473899" cy="6669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푍</a:t>
            </a:r>
          </a:p>
          <a:p>
            <a:pPr marL="1051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ꢀꢀ</a:t>
            </a:r>
          </a:p>
          <a:p>
            <a:pPr marL="0" marR="0">
              <a:lnSpc>
                <a:spcPts val="122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푍</a:t>
            </a:r>
          </a:p>
          <a:p>
            <a:pPr marL="105155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ꢁꢀ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911475" y="3167370"/>
            <a:ext cx="372309" cy="67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푍</a:t>
            </a:r>
          </a:p>
          <a:p>
            <a:pPr marL="0" marR="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푍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3272663" y="3167370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3679825" y="3167370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3272393"/>
            <a:ext cx="45484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01519" y="3322678"/>
            <a:ext cx="217047" cy="305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55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ꢂ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016630" y="3259277"/>
            <a:ext cx="1070741" cy="376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21">
                <a:solidFill>
                  <a:srgbClr val="000000"/>
                </a:solidFill>
                <a:latin typeface="RTLMJP+Cambria Math"/>
                <a:cs typeface="RTLMJP+Cambria Math"/>
              </a:rPr>
              <a:t>ꢀꢁ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ꢃ</a:t>
            </a:r>
            <a:r>
              <a:rPr sz="900" spc="-52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ꢂ</a:t>
            </a:r>
            <a:r>
              <a:rPr sz="900" spc="330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000" spc="34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ꢃ</a:t>
            </a:r>
            <a:r>
              <a:rPr sz="900" spc="55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=</a:t>
            </a:r>
            <a:r>
              <a:rPr sz="900" spc="245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ꢂ</a:t>
            </a:r>
            <a:r>
              <a:rPr sz="900" spc="657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000" spc="34">
                <a:solidFill>
                  <a:srgbClr val="000000"/>
                </a:solidFill>
                <a:latin typeface="RTLMJP+Cambria Math"/>
                <a:cs typeface="RTLMJP+Cambria Math"/>
              </a:rPr>
              <a:t>ꢀ</a:t>
            </a:r>
            <a:r>
              <a:rPr sz="900">
                <a:solidFill>
                  <a:srgbClr val="000000"/>
                </a:solidFill>
                <a:latin typeface="RTLMJP+Cambria Math"/>
                <a:cs typeface="RTLMJP+Cambria Math"/>
              </a:rPr>
              <a:t>ꢃ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272663" y="3365491"/>
            <a:ext cx="33426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퐼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679825" y="3365491"/>
            <a:ext cx="37431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V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16630" y="3457397"/>
            <a:ext cx="33064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ꢁꢁ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339719" y="3457397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88028" y="3457397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ꢁ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3713210"/>
            <a:ext cx="97338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that: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69924" y="3917426"/>
            <a:ext cx="54556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first loop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first column impedances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998524" y="4115679"/>
            <a:ext cx="2594161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(Z</a:t>
            </a:r>
            <a:r>
              <a:rPr sz="1400" spc="5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+Z</a:t>
            </a:r>
            <a:r>
              <a:rPr sz="1400" spc="8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588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30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  <a:r>
              <a:rPr sz="1400" spc="601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−</a:t>
            </a:r>
            <a:r>
              <a:rPr sz="1400" spc="1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166164" y="4203064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490725" y="420306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938782" y="4201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553335" y="4201490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1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69924" y="4330430"/>
            <a:ext cx="593382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 loop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 column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998524" y="4528683"/>
            <a:ext cx="275758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(Z</a:t>
            </a:r>
            <a:r>
              <a:rPr sz="1400" spc="9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Z</a:t>
            </a:r>
            <a:r>
              <a:rPr sz="14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푅</a:t>
            </a:r>
            <a:r>
              <a:rPr sz="1400" spc="611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+</a:t>
            </a:r>
            <a:r>
              <a:rPr sz="1400" spc="304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푗휔퐿</a:t>
            </a:r>
            <a:r>
              <a:rPr sz="1400" spc="638">
                <a:solidFill>
                  <a:srgbClr val="000000"/>
                </a:solidFill>
                <a:latin typeface="RTLMJP+Cambria Math"/>
                <a:cs typeface="RTLMJP+Cambria Math"/>
              </a:rPr>
              <a:t> </a:t>
            </a:r>
            <a:r>
              <a:rPr sz="1400">
                <a:solidFill>
                  <a:srgbClr val="000000"/>
                </a:solidFill>
                <a:latin typeface="RTLMJP+Cambria Math"/>
                <a:cs typeface="RTLMJP+Cambria Math"/>
              </a:rPr>
              <a:t>− </a:t>
            </a:r>
            <a:r>
              <a:rPr sz="1400" spc="12">
                <a:solidFill>
                  <a:srgbClr val="000000"/>
                </a:solidFill>
                <a:latin typeface="RTLMJP+Cambria Math"/>
                <a:cs typeface="RTLMJP+Cambria Math"/>
              </a:rPr>
              <a:t>푗휔푀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),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1166164" y="4616068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1579117" y="4616068"/>
            <a:ext cx="28651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2033270" y="46144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2650870" y="4614494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RTLMJP+Cambria Math"/>
                <a:cs typeface="RTLMJP+Cambria Math"/>
              </a:rPr>
              <a:t>2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769924" y="4743434"/>
            <a:ext cx="69486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between the two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loops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diagonal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(-Z</a:t>
            </a:r>
            <a:r>
              <a:rPr sz="14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6505702" y="4820284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998524" y="4941687"/>
            <a:ext cx="1145939" cy="480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-Z</a:t>
            </a:r>
            <a:r>
              <a:rPr sz="1350" baseline="-11142">
                <a:solidFill>
                  <a:srgbClr val="000000"/>
                </a:solidFill>
                <a:latin typeface="Times New Roman"/>
                <a:cs typeface="Times New Roman"/>
              </a:rPr>
              <a:t>22</a:t>
            </a:r>
            <a:r>
              <a:rPr sz="1350" spc="10" baseline="-11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RTLMJP+Cambria Math"/>
                <a:cs typeface="RTLMJP+Cambria Math"/>
              </a:rPr>
              <a:t>푗휔푀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41019" y="5156438"/>
            <a:ext cx="426726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conductively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copled circuit is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Fig.9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3597275" y="6845284"/>
            <a:ext cx="63829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Fig.9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41019" y="7207996"/>
            <a:ext cx="68671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Note 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above method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analysis does not always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 to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physically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realizable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7412212"/>
            <a:ext cx="450038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circuit. This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true when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 &gt; L</a:t>
            </a:r>
            <a:r>
              <a:rPr sz="14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M &gt; L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3600322" y="74890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351909" y="748906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7744444"/>
            <a:ext cx="7457523" cy="1077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mutually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</a:t>
            </a:r>
            <a:r>
              <a:rPr sz="1400" spc="37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proceed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following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manner.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First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methods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described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above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5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</a:t>
            </a:r>
            <a:r>
              <a:rPr sz="1400" spc="51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  <a:r>
              <a:rPr sz="1400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Then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  <a:r>
              <a:rPr sz="1400" spc="5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5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conductive equivalent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(c).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3551554" y="9713782"/>
            <a:ext cx="72744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Fig.10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28</a:t>
            </a:r>
          </a:p>
        </p:txBody>
      </p:sp>
      <p:sp>
        <p:nvSpPr>
          <p:cNvPr id="7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510561"/>
            <a:ext cx="997360" cy="49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2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FF0000"/>
                </a:solidFill>
                <a:latin typeface="SNROMW+Harlow Solid Italic,Italic"/>
                <a:cs typeface="SNROMW+Harlow Solid Italic,Italic"/>
              </a:rPr>
              <a:t>Lecture ()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013457" y="1342420"/>
            <a:ext cx="3913184" cy="10205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6"/>
              </a:lnSpc>
              <a:spcBef>
                <a:spcPct val="0"/>
              </a:spcBef>
              <a:spcAft>
                <a:spcPct val="0"/>
              </a:spcAft>
            </a:pPr>
            <a:r>
              <a:rPr sz="30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MagneticallyCoupled Circuits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36671" y="1922769"/>
            <a:ext cx="1308437" cy="723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04"/>
              </a:lnSpc>
              <a:spcBef>
                <a:spcPct val="0"/>
              </a:spcBef>
              <a:spcAft>
                <a:spcPct val="0"/>
              </a:spcAft>
            </a:pPr>
            <a:r>
              <a:rPr sz="2200" u="sng">
                <a:solidFill>
                  <a:srgbClr val="FF0000"/>
                </a:solidFill>
                <a:latin typeface="Monotype Corsiva"/>
                <a:cs typeface="Monotype Corsiva"/>
              </a:rPr>
              <a:t>Problems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26021"/>
            <a:ext cx="745065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H.W.(1):</a:t>
            </a:r>
            <a:r>
              <a:rPr sz="1400" b="1" spc="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coefficient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푘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.85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250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turns.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435850"/>
            <a:ext cx="745195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푖</a:t>
            </a:r>
            <a:r>
              <a:rPr sz="1400" spc="6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=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1,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휑</a:t>
            </a:r>
            <a:r>
              <a:rPr sz="140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3.0</a:t>
            </a:r>
            <a:r>
              <a:rPr sz="1400" spc="-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×</a:t>
            </a:r>
            <a:r>
              <a:rPr sz="1400" spc="-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10</a:t>
            </a:r>
            <a:r>
              <a:rPr sz="1400" spc="14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weber.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6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reduced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18634" y="2419553"/>
            <a:ext cx="355038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 spc="-27">
                <a:solidFill>
                  <a:srgbClr val="000000"/>
                </a:solidFill>
                <a:latin typeface="AGJIDR+Cambria Math"/>
                <a:cs typeface="AGJIDR+Cambria Math"/>
              </a:rPr>
              <a:t>−</a:t>
            </a: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80505" y="2435850"/>
            <a:ext cx="32320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푖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60068" y="2521662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55084" y="2521662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132576" y="2521662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2644638"/>
            <a:ext cx="7448541" cy="684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linearly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milli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‐</a:t>
            </a:r>
            <a:r>
              <a:rPr sz="14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seconds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coil2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68.75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volts.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  <a:p>
            <a:pPr marL="0" marR="0">
              <a:lnSpc>
                <a:spcPts val="1644"/>
              </a:lnSpc>
              <a:spcBef>
                <a:spcPts val="5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퐿</a:t>
            </a:r>
            <a:r>
              <a:rPr sz="1400" spc="2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sz="1400" spc="-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퐿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,</a:t>
            </a:r>
            <a:r>
              <a:rPr sz="1400" spc="-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푀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푁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Cambria Math"/>
                <a:cs typeface="Cambria Math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30936" y="2939238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3556" y="2939238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637029" y="2939238"/>
            <a:ext cx="26054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Cambria Math"/>
                <a:cs typeface="Cambria Math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3065262"/>
            <a:ext cx="374731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37.5</a:t>
            </a:r>
            <a:r>
              <a:rPr sz="1400" b="1" spc="1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풎푯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150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mH, 63.8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풎푯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, 500]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3284966"/>
            <a:ext cx="7454982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coils,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0.8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spc="4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0.2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H, have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coefficient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778886" y="336791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70325" y="336791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3489182"/>
            <a:ext cx="510547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0.90. Find the mutual inductance M and the turns ratio 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=N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591177" y="35721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878070" y="35721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41019" y="3696446"/>
            <a:ext cx="17438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0.36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H, 2]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3903710"/>
            <a:ext cx="7452817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H.W.(3):</a:t>
            </a:r>
            <a:r>
              <a:rPr sz="1400" b="1" spc="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coils,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5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=100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800,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coefficient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=0.85.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2823082" y="39866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791077" y="39866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4100439"/>
            <a:ext cx="745470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 coil 1 open and a current of 5 A in coil 2, the flux is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GJIDR+Cambria Math"/>
                <a:cs typeface="AGJIDR+Cambria Math"/>
              </a:rPr>
              <a:t>∅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 0.35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mWb. Find L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95773" y="4193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365747" y="4193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620256" y="419392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4316714"/>
            <a:ext cx="46982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41019" y="4523978"/>
            <a:ext cx="7449044" cy="673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0.875 mH, 56 mH, 5.95 mH]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H.W.(4):</a:t>
            </a:r>
            <a:r>
              <a:rPr sz="1400" b="1" spc="28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80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mH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4936982"/>
            <a:ext cx="63474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 series aiding, 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35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mH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series opposing. Find L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L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M, and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977129" y="50199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231638" y="50199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41019" y="5144246"/>
            <a:ext cx="5023361" cy="10816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28.8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mH,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28.8 mH,</a:t>
            </a:r>
            <a:r>
              <a:rPr sz="1400" b="1" spc="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11.25 mH,</a:t>
            </a:r>
            <a:r>
              <a:rPr sz="1400" b="1" spc="1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0.392]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H.W.(5):</a:t>
            </a:r>
            <a:r>
              <a:rPr sz="1400" b="1" spc="1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2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  <a:r>
              <a:rPr sz="14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same equations.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6173200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[Answer]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913121" y="6485754"/>
            <a:ext cx="46561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푹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890014" y="6755501"/>
            <a:ext cx="522573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풅풊</a:t>
            </a:r>
            <a:r>
              <a:rPr sz="1500" baseline="-20571">
                <a:solidFill>
                  <a:srgbClr val="FF0000"/>
                </a:solidFill>
                <a:latin typeface="AGJIDR+Cambria Math"/>
                <a:cs typeface="AGJIDR+Cambria Math"/>
              </a:rPr>
              <a:t>ퟐ</a:t>
            </a:r>
          </a:p>
          <a:p>
            <a:pPr marL="36575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풅풕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26358" y="6755501"/>
            <a:ext cx="522192" cy="730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풅풊</a:t>
            </a:r>
            <a:r>
              <a:rPr sz="1500" baseline="-20571">
                <a:solidFill>
                  <a:srgbClr val="FF0000"/>
                </a:solidFill>
                <a:latin typeface="AGJIDR+Cambria Math"/>
                <a:cs typeface="AGJIDR+Cambria Math"/>
              </a:rPr>
              <a:t>ퟏ</a:t>
            </a:r>
          </a:p>
          <a:p>
            <a:pPr marL="36576" marR="0">
              <a:lnSpc>
                <a:spcPts val="1645"/>
              </a:lnSpc>
              <a:spcBef>
                <a:spcPts val="21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풅풕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41019" y="6891137"/>
            <a:ext cx="154047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푹</a:t>
            </a:r>
            <a:r>
              <a:rPr sz="1400" spc="60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푹</a:t>
            </a:r>
            <a:r>
              <a:rPr sz="1400" spc="31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풊</a:t>
            </a:r>
            <a:r>
              <a:rPr sz="1400" spc="6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푳</a:t>
            </a:r>
          </a:p>
          <a:p>
            <a:pPr marL="123621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AGJIDR+Cambria Math"/>
                <a:cs typeface="AGJIDR+Cambria Math"/>
              </a:rPr>
              <a:t>ퟐ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193670" y="6891137"/>
            <a:ext cx="1170174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푹</a:t>
            </a:r>
            <a:r>
              <a:rPr sz="1500" spc="62" baseline="-20571">
                <a:solidFill>
                  <a:srgbClr val="FF0000"/>
                </a:solidFill>
                <a:latin typeface="AGJIDR+Cambria Math"/>
                <a:cs typeface="AGJIDR+Cambria Math"/>
              </a:rPr>
              <a:t>ퟑ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풊</a:t>
            </a:r>
            <a:r>
              <a:rPr sz="1500" baseline="-20571">
                <a:solidFill>
                  <a:srgbClr val="FF0000"/>
                </a:solidFill>
                <a:latin typeface="AGJIDR+Cambria Math"/>
                <a:cs typeface="AGJIDR+Cambria Math"/>
              </a:rPr>
              <a:t>ퟏ</a:t>
            </a:r>
            <a:r>
              <a:rPr sz="1500" spc="-12" baseline="-20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+</a:t>
            </a:r>
            <a:r>
              <a:rPr sz="1400" spc="-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푴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39033" y="6891137"/>
            <a:ext cx="556582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r>
              <a:rPr sz="1400" spc="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AGJIDR+Cambria Math"/>
                <a:cs typeface="AGJIDR+Cambria Math"/>
              </a:rPr>
              <a:t>풗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740968" y="697694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AGJIDR+Cambria Math"/>
                <a:cs typeface="AGJIDR+Cambria Math"/>
              </a:rPr>
              <a:t>ퟐ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158544" y="697694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AGJIDR+Cambria Math"/>
                <a:cs typeface="AGJIDR+Cambria Math"/>
              </a:rPr>
              <a:t>ퟑ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1382522" y="6976948"/>
            <a:ext cx="26616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FF0000"/>
                </a:solidFill>
                <a:latin typeface="AGJIDR+Cambria Math"/>
                <a:cs typeface="AGJIDR+Cambria Math"/>
              </a:rPr>
              <a:t>ퟐ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541019" y="7191232"/>
            <a:ext cx="4147761" cy="872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H.W.(6):</a:t>
            </a:r>
            <a:r>
              <a:rPr sz="1400" b="1" spc="90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9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9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forms</a:t>
            </a:r>
            <a:r>
              <a:rPr sz="1400" spc="9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9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dotted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8625697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[Answer]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831732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H.W.(7):</a:t>
            </a:r>
            <a:r>
              <a:rPr sz="1400" b="1" spc="33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coefficients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0.5.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1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1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 AB.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582021"/>
            <a:ext cx="166820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239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mH]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984357"/>
            <a:ext cx="4979716" cy="872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H.W.(8):</a:t>
            </a:r>
            <a:r>
              <a:rPr sz="1400" b="1" spc="16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Reverse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winding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sense of one coil and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repeat.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994226"/>
            <a:ext cx="4009381" cy="492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>
                <a:solidFill>
                  <a:srgbClr val="FF0000"/>
                </a:solidFill>
                <a:latin typeface="UHRNCP+Cambria Math"/>
                <a:cs typeface="UHRNCP+Cambria Math"/>
              </a:rPr>
              <a:t> 풂ꢀퟑ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1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UHRNCP+Cambria Math"/>
                <a:cs typeface="UHRNCP+Cambria Math"/>
              </a:rPr>
              <a:t>ퟒ∠ퟒퟏ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1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UHRNCP+Cambria Math"/>
                <a:cs typeface="UHRNCP+Cambria Math"/>
              </a:rPr>
              <a:t>ퟔퟔ</a:t>
            </a:r>
            <a:r>
              <a:rPr sz="1500" spc="62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ퟎ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훀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100" spc="-307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(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풃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ퟐ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2100" spc="-307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ퟓퟒ∠ퟓ</a:t>
            </a:r>
            <a:r>
              <a:rPr sz="2100" baseline="36857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2100" spc="-296" baseline="3685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ퟑퟕ</a:t>
            </a:r>
            <a:r>
              <a:rPr sz="1500" spc="62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ퟎ</a:t>
            </a:r>
            <a:r>
              <a:rPr sz="2100" baseline="36857">
                <a:solidFill>
                  <a:srgbClr val="FF0000"/>
                </a:solidFill>
                <a:latin typeface="UHRNCP+Cambria Math"/>
                <a:cs typeface="UHRNCP+Cambria Math"/>
              </a:rPr>
              <a:t>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025772" y="4021058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4997942"/>
            <a:ext cx="5198180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H.W.(9):</a:t>
            </a:r>
            <a:r>
              <a:rPr sz="1400" b="1" spc="9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Fig.,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 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 ab.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5615416"/>
            <a:ext cx="213808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6.22 </a:t>
            </a:r>
            <a:r>
              <a:rPr sz="1400" b="1" spc="-338">
                <a:solidFill>
                  <a:srgbClr val="FF0000"/>
                </a:solidFill>
                <a:latin typeface="GEVMJA+Times New Roman,Bold"/>
                <a:cs typeface="GEVMJA+Times New Roman,Bold"/>
              </a:rPr>
              <a:t>‏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 j4.65 Ω]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6388084"/>
            <a:ext cx="7456962" cy="46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H.W.(10):</a:t>
            </a:r>
            <a:r>
              <a:rPr sz="1400" b="1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mutually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5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25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i="1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0.5.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61992" y="64710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249926" y="647103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6592299"/>
            <a:ext cx="7453290" cy="1288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maximum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inductance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if: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are connected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parallel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[Answer:123.7 mH, 24.31 mH]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H.W.(11):</a:t>
            </a:r>
            <a:r>
              <a:rPr sz="1400" b="1" spc="10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total inductance.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8237077"/>
            <a:ext cx="4707966" cy="67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[Answer:10H]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H.W.(12):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the coupled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 in Fig. shown, show that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9300778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464162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H.W.(13):</a:t>
            </a:r>
            <a:r>
              <a:rPr sz="1400" b="1" spc="23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respect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derive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jω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4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92016" y="16393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252848" y="163931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1760585"/>
            <a:ext cx="324805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 respective maximum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2172065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3156569"/>
            <a:ext cx="375800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H.W.(14):</a:t>
            </a:r>
            <a:r>
              <a:rPr sz="1400" b="1" spc="33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3361166"/>
            <a:ext cx="37602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0.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72438" y="344411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20747" y="3444113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3565382"/>
            <a:ext cx="3757414" cy="17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appears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inductive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under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condition?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ퟏퟒퟏ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9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ퟒ∠−ퟒퟓ</a:t>
            </a:r>
            <a:r>
              <a:rPr sz="1500" spc="62" baseline="36857">
                <a:solidFill>
                  <a:srgbClr val="FF0000"/>
                </a:solidFill>
                <a:latin typeface="NGQLPD+Cambria Math"/>
                <a:cs typeface="NGQLPD+Cambria Math"/>
              </a:rPr>
              <a:t>ퟎ</a:t>
            </a: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퐕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1400" spc="-91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ퟏퟎퟎ∠ퟎ</a:t>
            </a:r>
            <a:r>
              <a:rPr sz="1500" spc="62" baseline="36857">
                <a:solidFill>
                  <a:srgbClr val="FF0000"/>
                </a:solidFill>
                <a:latin typeface="NGQLPD+Cambria Math"/>
                <a:cs typeface="NGQLPD+Cambria Math"/>
              </a:rPr>
              <a:t>ퟎ</a:t>
            </a: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퐕</a:t>
            </a:r>
            <a:r>
              <a:rPr sz="1400" spc="-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(+</a:t>
            </a:r>
            <a:r>
              <a:rPr sz="1400" spc="-11">
                <a:solidFill>
                  <a:srgbClr val="FF0000"/>
                </a:solidFill>
                <a:latin typeface="NGQLPD+Cambria Math"/>
                <a:cs typeface="NGQLPD+Cambria Math"/>
              </a:rPr>
              <a:t>퐚퐭</a:t>
            </a:r>
            <a:r>
              <a:rPr sz="1400" spc="-2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NGQLPD+Cambria Math"/>
                <a:cs typeface="NGQLPD+Cambria Math"/>
              </a:rPr>
              <a:t>퐝퐨퐭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)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  <a:p>
            <a:pPr marL="0" marR="0">
              <a:lnSpc>
                <a:spcPts val="1554"/>
              </a:lnSpc>
              <a:spcBef>
                <a:spcPts val="8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H.W.(15):</a:t>
            </a:r>
            <a:r>
              <a:rPr sz="1400" b="1" spc="38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3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3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reactance</a:t>
            </a:r>
            <a:r>
              <a:rPr sz="1400" spc="3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Fig,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5Ω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resistor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45.24 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W.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5221970"/>
            <a:ext cx="12553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[Answer:4Ω]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594393"/>
            <a:ext cx="4508671" cy="2080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H.W.(16):</a:t>
            </a:r>
            <a:r>
              <a:rPr sz="1400" b="1" spc="2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Let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i="1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187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2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262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energy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stored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881"/>
              </a:lnSpc>
              <a:spcBef>
                <a:spcPts val="29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passive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68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k</a:t>
            </a:r>
            <a:r>
              <a:rPr sz="1400" i="1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52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</a:p>
          <a:p>
            <a:pPr marL="0" marR="0">
              <a:lnSpc>
                <a:spcPts val="1554"/>
              </a:lnSpc>
              <a:spcBef>
                <a:spcPts val="32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7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 i="1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open-circuited;</a:t>
            </a:r>
            <a:r>
              <a:rPr sz="14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short-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circuited.</a:t>
            </a:r>
          </a:p>
          <a:p>
            <a:pPr marL="0" marR="0">
              <a:lnSpc>
                <a:spcPts val="1554"/>
              </a:lnSpc>
              <a:spcBef>
                <a:spcPts val="2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 0.8</a:t>
            </a:r>
            <a:r>
              <a:rPr sz="1400" b="1" spc="1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J; 0.512 J.]</a:t>
            </a:r>
          </a:p>
          <a:p>
            <a:pPr marL="0" marR="0">
              <a:lnSpc>
                <a:spcPts val="1554"/>
              </a:lnSpc>
              <a:spcBef>
                <a:spcPts val="77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H.W.(17):</a:t>
            </a:r>
            <a:r>
              <a:rPr sz="1400" b="1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Fig,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draw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representation;</a:t>
            </a:r>
            <a:r>
              <a:rPr sz="1400" spc="6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5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5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complete</a:t>
            </a:r>
            <a:r>
              <a:rPr sz="1400" spc="5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mesh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1019" y="7446053"/>
            <a:ext cx="4125328" cy="50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equations;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calculate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if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 sin 720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285110" y="75606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86507" y="756069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7933801"/>
            <a:ext cx="5105143" cy="76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  <a:p>
            <a:pPr marL="0" marR="0">
              <a:lnSpc>
                <a:spcPts val="1881"/>
              </a:lnSpc>
              <a:spcBef>
                <a:spcPts val="449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H.W.(18):</a:t>
            </a:r>
            <a:r>
              <a:rPr sz="1400" b="1" spc="12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shown,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125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H,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125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1.5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30116" y="83093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87545" y="830935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504090"/>
            <a:ext cx="5107233" cy="50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H,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304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3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H.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304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SNPMOE+Arial Unicode MS"/>
                <a:cs typeface="SNPMOE+Arial Unicode MS"/>
              </a:rPr>
              <a:t>=</a:t>
            </a:r>
            <a:r>
              <a:rPr sz="1400" spc="304">
                <a:solidFill>
                  <a:srgbClr val="000000"/>
                </a:solidFill>
                <a:latin typeface="SNPMOE+Arial Unicode MS"/>
                <a:cs typeface="SNPMOE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A,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286510" y="861872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218054" y="8618728"/>
            <a:ext cx="2730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830701" y="8618728"/>
            <a:ext cx="27308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 spc="-14">
                <a:solidFill>
                  <a:srgbClr val="000000"/>
                </a:solidFill>
                <a:latin typeface="Times New Roman"/>
                <a:cs typeface="Times New Roman"/>
              </a:rPr>
              <a:t>s2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8782669"/>
            <a:ext cx="286491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7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598930" y="8865615"/>
            <a:ext cx="311372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211958" y="8865615"/>
            <a:ext cx="32409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AG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829179" y="8865615"/>
            <a:ext cx="3302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CG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9194149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41557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H.W.(19):</a:t>
            </a:r>
            <a:r>
              <a:rPr sz="1400" b="1" spc="2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expression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556369"/>
            <a:ext cx="341395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(t)</a:t>
            </a:r>
            <a:r>
              <a:rPr sz="1400" i="1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valid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91312" y="1639315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99742" y="1735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472563" y="1735327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1760585"/>
            <a:ext cx="3128681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, if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(t)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=10t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u(t)/(t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+ 0.01) V.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1853" y="1843531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172065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2516489"/>
            <a:ext cx="3564673" cy="740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H.W.(20):</a:t>
            </a:r>
            <a:r>
              <a:rPr sz="1400" b="1" spc="10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coupled</a:t>
            </a:r>
            <a:r>
              <a:rPr sz="1400" spc="10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</a:t>
            </a:r>
          </a:p>
          <a:p>
            <a:pPr marL="0" marR="0">
              <a:lnSpc>
                <a:spcPts val="1881"/>
              </a:lnSpc>
              <a:spcBef>
                <a:spcPts val="2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Fig.a,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149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 i="1" spc="4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162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234819" y="28661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81223" y="2866135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3062394"/>
            <a:ext cx="3563991" cy="815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1400" i="1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88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mH,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0" marR="0">
              <a:lnSpc>
                <a:spcPts val="1881"/>
              </a:lnSpc>
              <a:spcBef>
                <a:spcPts val="507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5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76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88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0268" y="3486784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50924" y="348678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743710" y="348678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471039" y="348678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3681519"/>
            <a:ext cx="3563991" cy="50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211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i="1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</a:t>
            </a:r>
            <a:r>
              <a:rPr sz="1400" spc="224">
                <a:solidFill>
                  <a:srgbClr val="000000"/>
                </a:solidFill>
                <a:latin typeface="LJAMRV+Arial Unicode MS"/>
                <a:cs typeface="LJAMRV+Arial Unicode MS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cos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(20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i="1" spc="2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1400" spc="2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100</a:t>
            </a:r>
            <a:r>
              <a:rPr sz="1400" spc="-11">
                <a:solidFill>
                  <a:srgbClr val="000000"/>
                </a:solidFill>
                <a:latin typeface="LRHIOB+Arial Unicode MS"/>
                <a:cs typeface="LRHIOB+Arial Unicode MS"/>
              </a:rPr>
              <a:t>◦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91312" y="37961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978405" y="3796156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3961622"/>
            <a:ext cx="35641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mA.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Express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functions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906777" y="40445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460370" y="4044568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41019" y="4165838"/>
            <a:ext cx="332585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2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shown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611123" y="4248784"/>
            <a:ext cx="2539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65580" y="4248784"/>
            <a:ext cx="247687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541019" y="4577318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541019" y="4988798"/>
            <a:ext cx="4654613" cy="886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H.W.(21):</a:t>
            </a:r>
            <a:r>
              <a:rPr sz="1400" b="1" spc="6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Note</a:t>
            </a:r>
            <a:r>
              <a:rPr sz="1400" spc="6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6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6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6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6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mutual</a:t>
            </a:r>
            <a:r>
              <a:rPr sz="1400" spc="6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coupling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inductors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Write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equations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terms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(jω)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41019" y="5634016"/>
            <a:ext cx="4021247" cy="505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81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jω)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and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 jω)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 Find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400" b="1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(jω)</a:t>
            </a:r>
            <a:r>
              <a:rPr sz="1400" i="1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ω </a:t>
            </a:r>
            <a:r>
              <a:rPr sz="1400">
                <a:solidFill>
                  <a:srgbClr val="000000"/>
                </a:solidFill>
                <a:latin typeface="LJAMRV+Arial Unicode MS"/>
                <a:cs typeface="LJAMRV+Arial Unicode MS"/>
              </a:rPr>
              <a:t>=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 rad/s.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11123" y="57486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464817" y="57486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641726" y="5748654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11986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6609064"/>
            <a:ext cx="465166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H.W.(22):</a:t>
            </a:r>
            <a:r>
              <a:rPr sz="1400" b="1" spc="5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Compute</a:t>
            </a:r>
            <a:r>
              <a:rPr sz="1400" spc="5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i="1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average</a:t>
            </a:r>
            <a:r>
              <a:rPr sz="1400" spc="5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262251" y="66920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57907" y="6692010"/>
            <a:ext cx="22860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6813280"/>
            <a:ext cx="4363759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delivered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resistor in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circuit of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1019" y="722476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41019" y="8250793"/>
            <a:ext cx="1975208" cy="47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H.W.(23):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6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41019" y="8663797"/>
            <a:ext cx="2484097" cy="67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  <a:p>
            <a:pPr marL="0" marR="0">
              <a:lnSpc>
                <a:spcPts val="1632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ퟐ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6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ퟎퟏퟐ</a:t>
            </a:r>
            <a:r>
              <a:rPr sz="1000" spc="-12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퐜퐨퐬 ퟒ풕</a:t>
            </a:r>
            <a:r>
              <a:rPr sz="1000" spc="-5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+ 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ퟔퟖ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.</a:t>
            </a:r>
            <a:r>
              <a:rPr sz="1400" spc="-75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ퟓퟐ</a:t>
            </a:r>
            <a:r>
              <a:rPr sz="1500" spc="58" baseline="36857">
                <a:solidFill>
                  <a:srgbClr val="FF0000"/>
                </a:solidFill>
                <a:latin typeface="GHJDAH+Cambria Math"/>
                <a:cs typeface="GHJDAH+Cambria Math"/>
              </a:rPr>
              <a:t>풐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ꢀ</a:t>
            </a:r>
            <a:r>
              <a:rPr sz="1000" spc="18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FF0000"/>
                </a:solidFill>
                <a:latin typeface="GHJDAH+Cambria Math"/>
                <a:cs typeface="GHJDAH+Cambria Math"/>
              </a:rPr>
              <a:t>퐀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]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10292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H.W.(24):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1977" y="1352153"/>
            <a:ext cx="75199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83323" y="1352153"/>
            <a:ext cx="48563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900951" y="1352153"/>
            <a:ext cx="94005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1556369"/>
            <a:ext cx="3481204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a-b.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2164578"/>
            <a:ext cx="3205729" cy="684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[Answer:V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1350" b="1" spc="758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74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5.349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34.11°</a:t>
            </a:r>
            <a:r>
              <a:rPr sz="1400" b="1">
                <a:solidFill>
                  <a:srgbClr val="FF0000"/>
                </a:solidFill>
                <a:latin typeface="Arial"/>
                <a:cs typeface="Arial"/>
              </a:rPr>
              <a:t>,</a:t>
            </a:r>
            <a:r>
              <a:rPr sz="1400" b="1" spc="75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</a:p>
          <a:p>
            <a:pPr marL="0" marR="0">
              <a:lnSpc>
                <a:spcPts val="1643"/>
              </a:lnSpc>
              <a:spcBef>
                <a:spcPts val="5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2.332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50°ohms]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467989" y="2175113"/>
            <a:ext cx="3683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2841101"/>
            <a:ext cx="4404881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H.W.(25):</a:t>
            </a:r>
            <a:r>
              <a:rPr sz="1400" b="1" spc="10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Norton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a-b.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3449691"/>
            <a:ext cx="4407353" cy="680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350" b="1" spc="23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419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1.404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9.44°A,</a:t>
            </a:r>
            <a:r>
              <a:rPr sz="1400" b="1" spc="23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350" b="1" spc="248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(1</a:t>
            </a:r>
            <a:r>
              <a:rPr sz="1400" b="1" spc="24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1400" b="1" spc="242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j19.5)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ohms]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4098782"/>
            <a:ext cx="4190837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H.W.(26):</a:t>
            </a:r>
            <a:r>
              <a:rPr sz="1400" b="1" spc="52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5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Norton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5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 terminals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a-b.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4923266"/>
            <a:ext cx="1276089" cy="47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86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04085" y="4923266"/>
            <a:ext cx="3683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66823" y="4912731"/>
            <a:ext cx="2206235" cy="486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1.6246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-12.91°A,</a:t>
            </a:r>
            <a:r>
              <a:rPr sz="1400" b="1" spc="87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</a:p>
          <a:p>
            <a:pPr marL="1816861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5121519"/>
            <a:ext cx="1723375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1.894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19.53°ohms]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41019" y="5340842"/>
            <a:ext cx="4405362" cy="668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H.W.(27):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Thevenin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left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-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 circuit of Fig.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949305"/>
            <a:ext cx="4409485" cy="680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[Answer:V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1350" b="1" spc="114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0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61.37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-46.22°A,</a:t>
            </a:r>
            <a:r>
              <a:rPr sz="1400" b="1" spc="10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2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sz="1350" b="1" spc="116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102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(2.215</a:t>
            </a:r>
            <a:r>
              <a:rPr sz="1400" b="1" spc="10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j29.12) ohms]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6865096"/>
            <a:ext cx="3647306" cy="680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H.W.(28):</a:t>
            </a:r>
            <a:r>
              <a:rPr sz="1400" b="1" spc="2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i="1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541019" y="7679045"/>
            <a:ext cx="3644975" cy="67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  <a:r>
              <a:rPr sz="1400" b="1" spc="4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Z</a:t>
            </a:r>
            <a:r>
              <a:rPr sz="1350" b="1" baseline="-14571">
                <a:solidFill>
                  <a:srgbClr val="FF0000"/>
                </a:solidFill>
                <a:latin typeface="Times New Roman"/>
                <a:cs typeface="Times New Roman"/>
              </a:rPr>
              <a:t>ab</a:t>
            </a:r>
            <a:r>
              <a:rPr sz="1350" b="1" spc="451" baseline="-1457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  <a:r>
              <a:rPr sz="1400" b="1" spc="43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1.5085</a:t>
            </a:r>
            <a:r>
              <a:rPr sz="1400">
                <a:solidFill>
                  <a:srgbClr val="FF0000"/>
                </a:solidFill>
                <a:latin typeface="Cambria Math"/>
                <a:cs typeface="Cambria Math"/>
              </a:rPr>
              <a:t>∠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17.9°ohms</a:t>
            </a:r>
            <a:r>
              <a:rPr sz="1400" b="1" spc="434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r>
              <a:rPr sz="1400" b="1" spc="4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=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2.2sin(2t – 4.88°) A]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8360521"/>
            <a:ext cx="4662003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H.W.(29):</a:t>
            </a:r>
            <a:r>
              <a:rPr sz="1400" b="1" spc="51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5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linear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transformers</a:t>
            </a:r>
            <a:r>
              <a:rPr sz="1400" spc="5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5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cascaded</a:t>
            </a:r>
            <a:r>
              <a:rPr sz="1400" spc="5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Fig.. Show that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41019" y="9655870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3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567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589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5382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2153"/>
            <a:ext cx="3864488" cy="4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H.W.(30):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in Fig. shown.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005693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214481"/>
            <a:ext cx="4018922" cy="476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H.W.(31):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785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6" baseline="-147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626342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4548362"/>
            <a:ext cx="3967686" cy="47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H.W.(32):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aseline="-14571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1350" spc="16" baseline="-145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 shown.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5389610"/>
            <a:ext cx="96983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22142" y="5389610"/>
            <a:ext cx="3260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]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856208"/>
            <a:ext cx="4136619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H.W.(33):</a:t>
            </a:r>
            <a:r>
              <a:rPr sz="1400" b="1" spc="1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network in Fig.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6473428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41019" y="7546324"/>
            <a:ext cx="3538916" cy="874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H.W.(34):</a:t>
            </a:r>
            <a:r>
              <a:rPr sz="1400" b="1" spc="16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seen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5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network</a:t>
            </a:r>
            <a:r>
              <a:rPr sz="1400" spc="6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368141"/>
            <a:ext cx="10292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FF0000"/>
                </a:solidFill>
                <a:latin typeface="Times New Roman"/>
                <a:cs typeface="Times New Roman"/>
              </a:rPr>
              <a:t>[Answer:]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48404" y="10062569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594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2019-10-29T09:55:34Z</dcterms:modified>
</cp:coreProperties>
</file>